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PT Sans" panose="020B0503020203020204" pitchFamily="34" charset="0"/>
      <p:regular r:id="rId31"/>
      <p:bold r:id="rId32"/>
      <p:italic r:id="rId33"/>
      <p:boldItalic r:id="rId34"/>
    </p:embeddedFont>
    <p:embeddedFont>
      <p:font typeface="Trebuchet MS" panose="020B0603020202020204" pitchFamily="34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3878" autoAdjust="0"/>
  </p:normalViewPr>
  <p:slideViewPr>
    <p:cSldViewPr snapToGrid="0">
      <p:cViewPr varScale="1">
        <p:scale>
          <a:sx n="47" d="100"/>
          <a:sy n="47" d="100"/>
        </p:scale>
        <p:origin x="1828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f6a271913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8"/>
            <a:ext cx="6064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f6a271913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6a2719135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f6a2719135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199ae002a4_1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199ae002a4_1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58e5ce73e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58e5ce73e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The co-op teacher at each school is the person who knows the students and can recommend students for your property.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Please interview the student candidates before making a decision to offer a placement.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199ae002a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199ae002a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1e4802976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1e4802976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Ministry of Education has the SHSM program with a focus on a particular economic sector </a:t>
            </a:r>
            <a:endParaRPr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dirty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complete a specific bundle of 8-10 courses in the student's selected field</a:t>
            </a:r>
            <a:endParaRPr sz="1200" dirty="0">
              <a:solidFill>
                <a:srgbClr val="1A1A1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dirty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earn industry certifications like first aid and CPR qualifications</a:t>
            </a:r>
            <a:endParaRPr sz="1200" dirty="0">
              <a:solidFill>
                <a:srgbClr val="1A1A1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 dirty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gain important skills on the job through cooperative education placements</a:t>
            </a:r>
            <a:endParaRPr sz="1200" dirty="0">
              <a:solidFill>
                <a:srgbClr val="1A1A1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1A1A1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Hospitality and Tourism - take 4 field related courses and 3 others plus additional certifications ex: event coordination or food handler, project management etc… and the SHSM is for any pathway </a:t>
            </a:r>
            <a:endParaRPr sz="1200" dirty="0">
              <a:solidFill>
                <a:srgbClr val="1A1A1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f6a2719135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f6a2719135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Field trips make lasting impressions on students because they are out of hte classroom and making connections with the real world and industry. The purpose is for students to have a fuller understanding of the industry, related careers and the working environment.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1e4802976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1e4802976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199ae002a4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199ae002a4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dirty="0"/>
              <a:t>Students can take awhile to warm up. It takes a few weeks before you start to really see the promise in their abilities (they can be shy, hold back, not say much, feel insecure at the beginning) 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dirty="0"/>
              <a:t>Sometimes taking 2 students at the same time can actually be easier for you because the students will feel more relaxed with a peer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199ae002a4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199ae002a4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f9b0eff50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f9b0eff50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f6a2719135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f6a2719135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8e5ce73e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8"/>
            <a:ext cx="6064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58e5ce73e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8e5ce73e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58e5ce73e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f6a2719135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f6a2719135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Co-op is a high school course like math or english only it’s way more fun because the student doesn’t even go to school - they go to a workplace 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Students choose the field they’re interested in they have a vested interest in co-op and learning. In fact, students interested in a business placement are perfect for working in hotels and learn how exciting it can be. Placements for business students include: sales, reservations, marketing, finance, HR, front desk, etc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Keep in mind that for many students this will be their first time in a professional working environment so having access to as many opportunities as possible will really help the student 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>
                <a:solidFill>
                  <a:schemeClr val="dk1"/>
                </a:solidFill>
              </a:rPr>
              <a:t>And when it comes to assessment -remember students are young and cannot be assessed the same way as an employee - need continual productive feedback and encouragement because they may not know things that you think are obvious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f6a2719135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f6a2719135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co-op term must follow the school year calendar, daily schedule and the exact times the teachers lays out but they’re a bit flexible and you can work out the details with the co-op teacher.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Because students must start on a specific date determined by the school and teacher, interviews and onboarding must happen in a timely manner – ideally at least 2 weeks before the start date.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58e5ce73e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58e5ce73e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Daily co-op shifts must also adhere to the school day timetable so that the co-op teacher is available to monitor and to support both students and staff.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58e5ce73e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8"/>
            <a:ext cx="6064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58e5ce73e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8e5ce73e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8"/>
            <a:ext cx="6064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58e5ce73e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Note: students pick their courses the year before. Students know if they will have co-op on their timetable in the spring before the year begins.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86250"/>
            <a:ext cx="9144000" cy="114300"/>
          </a:xfrm>
          <a:prstGeom prst="rect">
            <a:avLst/>
          </a:prstGeom>
          <a:solidFill>
            <a:srgbClr val="FFCC00"/>
          </a:solidFill>
          <a:ln>
            <a:noFill/>
          </a:ln>
        </p:spPr>
      </p:pic>
      <p:sp>
        <p:nvSpPr>
          <p:cNvPr id="57" name="Google Shape;57;p14"/>
          <p:cNvSpPr/>
          <p:nvPr/>
        </p:nvSpPr>
        <p:spPr>
          <a:xfrm>
            <a:off x="0" y="4343400"/>
            <a:ext cx="9144000" cy="800100"/>
          </a:xfrm>
          <a:prstGeom prst="rect">
            <a:avLst/>
          </a:prstGeom>
          <a:solidFill>
            <a:srgbClr val="3B60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0" y="0"/>
            <a:ext cx="9144000" cy="48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6516" y="1028700"/>
            <a:ext cx="2557125" cy="2514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304800" y="171450"/>
            <a:ext cx="8534400" cy="285900"/>
          </a:xfrm>
          <a:prstGeom prst="rect">
            <a:avLst/>
          </a:prstGeom>
          <a:solidFill>
            <a:srgbClr val="72C2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Specialist High Skills Major Program Symposium 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26127" y="457200"/>
            <a:ext cx="82608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83820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381000" y="474345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426127" y="1943100"/>
            <a:ext cx="82608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  <a:defRPr sz="35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381000" y="474345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/>
          <p:nvPr/>
        </p:nvSpPr>
        <p:spPr>
          <a:xfrm>
            <a:off x="605589" y="3806189"/>
            <a:ext cx="79461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0" name="Google Shape;70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B60AF"/>
          </a:solidFill>
          <a:ln w="9525" cap="flat" cmpd="sng">
            <a:solidFill>
              <a:srgbClr val="8E9E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B60AC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2541" y="1371600"/>
            <a:ext cx="2208375" cy="2171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, No Footer">
  <p:cSld name="Blank, No Foot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381000" y="4743450"/>
            <a:ext cx="609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25450" y="457200"/>
            <a:ext cx="82614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  <a:defRPr sz="35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2"/>
          </p:nvPr>
        </p:nvSpPr>
        <p:spPr>
          <a:xfrm>
            <a:off x="228600" y="171450"/>
            <a:ext cx="571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425450" y="457200"/>
            <a:ext cx="82614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  <a:defRPr sz="35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2"/>
          </p:nvPr>
        </p:nvSpPr>
        <p:spPr>
          <a:xfrm>
            <a:off x="228600" y="171450"/>
            <a:ext cx="571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425450" y="457200"/>
            <a:ext cx="82614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  <a:defRPr sz="35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2"/>
          </p:nvPr>
        </p:nvSpPr>
        <p:spPr>
          <a:xfrm>
            <a:off x="228600" y="171450"/>
            <a:ext cx="571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425450" y="457200"/>
            <a:ext cx="82614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  <a:defRPr sz="35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2"/>
          </p:nvPr>
        </p:nvSpPr>
        <p:spPr>
          <a:xfrm>
            <a:off x="228600" y="171450"/>
            <a:ext cx="571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/>
          </p:nvPr>
        </p:nvSpPr>
        <p:spPr>
          <a:xfrm>
            <a:off x="425450" y="457200"/>
            <a:ext cx="82614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  <a:defRPr sz="35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2"/>
          </p:nvPr>
        </p:nvSpPr>
        <p:spPr>
          <a:xfrm>
            <a:off x="228600" y="171450"/>
            <a:ext cx="571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425450" y="457200"/>
            <a:ext cx="82614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  <a:defRPr sz="35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2"/>
          </p:nvPr>
        </p:nvSpPr>
        <p:spPr>
          <a:xfrm>
            <a:off x="228600" y="171450"/>
            <a:ext cx="571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425450" y="457200"/>
            <a:ext cx="82614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  <a:defRPr sz="35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228600" y="171450"/>
            <a:ext cx="571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>
            <a:spLocks noGrp="1"/>
          </p:cNvSpPr>
          <p:nvPr>
            <p:ph type="title"/>
          </p:nvPr>
        </p:nvSpPr>
        <p:spPr>
          <a:xfrm>
            <a:off x="425450" y="457200"/>
            <a:ext cx="82614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  <a:defRPr sz="35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2"/>
          </p:nvPr>
        </p:nvSpPr>
        <p:spPr>
          <a:xfrm>
            <a:off x="228600" y="171450"/>
            <a:ext cx="571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>
            <a:spLocks noGrp="1"/>
          </p:cNvSpPr>
          <p:nvPr>
            <p:ph type="title"/>
          </p:nvPr>
        </p:nvSpPr>
        <p:spPr>
          <a:xfrm>
            <a:off x="425450" y="457200"/>
            <a:ext cx="82614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  <a:defRPr sz="35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2"/>
          </p:nvPr>
        </p:nvSpPr>
        <p:spPr>
          <a:xfrm>
            <a:off x="228600" y="171450"/>
            <a:ext cx="571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/>
            </a:lvl5pPr>
            <a:lvl6pPr marL="274320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title"/>
          </p:nvPr>
        </p:nvSpPr>
        <p:spPr>
          <a:xfrm>
            <a:off x="426127" y="457200"/>
            <a:ext cx="82608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>
            <a:spLocks noGrp="1"/>
          </p:cNvSpPr>
          <p:nvPr>
            <p:ph type="title"/>
          </p:nvPr>
        </p:nvSpPr>
        <p:spPr>
          <a:xfrm>
            <a:off x="425450" y="457200"/>
            <a:ext cx="82614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/>
            </a:lvl5pPr>
            <a:lvl6pPr marL="274320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body" idx="2"/>
          </p:nvPr>
        </p:nvSpPr>
        <p:spPr>
          <a:xfrm>
            <a:off x="228600" y="171450"/>
            <a:ext cx="571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2400"/>
              <a:buFont typeface="Verdana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None/>
              <a:defRPr/>
            </a:lvl2pPr>
            <a:lvl3pPr marL="1371600" lvl="2" indent="-228600" rtl="0"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None/>
              <a:defRPr/>
            </a:lvl3pPr>
            <a:lvl4pPr marL="1828800" lvl="3" indent="-228600" rtl="0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None/>
              <a:defRPr/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None/>
              <a:defRPr/>
            </a:lvl5pPr>
            <a:lvl6pPr marL="2743200" lvl="5" indent="-228600" rtl="0">
              <a:spcBef>
                <a:spcPts val="280"/>
              </a:spcBef>
              <a:spcAft>
                <a:spcPts val="0"/>
              </a:spcAft>
              <a:buSzPts val="1400"/>
              <a:buFont typeface="Verdana"/>
              <a:buNone/>
              <a:defRPr/>
            </a:lvl6pPr>
            <a:lvl7pPr marL="3200400" lvl="6" indent="-228600" rtl="0">
              <a:spcBef>
                <a:spcPts val="280"/>
              </a:spcBef>
              <a:spcAft>
                <a:spcPts val="0"/>
              </a:spcAft>
              <a:buSzPts val="1400"/>
              <a:buFont typeface="Verdana"/>
              <a:buNone/>
              <a:defRPr/>
            </a:lvl7pPr>
            <a:lvl8pPr marL="3657600" lvl="7" indent="-228600" rtl="0">
              <a:spcBef>
                <a:spcPts val="280"/>
              </a:spcBef>
              <a:spcAft>
                <a:spcPts val="0"/>
              </a:spcAft>
              <a:buSzPts val="1400"/>
              <a:buFont typeface="Verdana"/>
              <a:buNone/>
              <a:defRPr/>
            </a:lvl8pPr>
            <a:lvl9pPr marL="4114800" lvl="8" indent="-228600" rtl="0">
              <a:spcBef>
                <a:spcPts val="280"/>
              </a:spcBef>
              <a:spcAft>
                <a:spcPts val="0"/>
              </a:spcAft>
              <a:buSzPts val="1400"/>
              <a:buFont typeface="Verdan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>
  <p:cSld name="Two Content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 txBox="1"/>
          <p:nvPr/>
        </p:nvSpPr>
        <p:spPr>
          <a:xfrm>
            <a:off x="152400" y="57150"/>
            <a:ext cx="3505200" cy="9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COOPERATIVE EDUCATION</a:t>
            </a:r>
            <a:endParaRPr sz="40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3" name="Google Shape;12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82750" y="4686300"/>
            <a:ext cx="3041700" cy="290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31"/>
          <p:cNvCxnSpPr/>
          <p:nvPr/>
        </p:nvCxnSpPr>
        <p:spPr>
          <a:xfrm>
            <a:off x="1600200" y="4572000"/>
            <a:ext cx="7543800" cy="0"/>
          </a:xfrm>
          <a:prstGeom prst="straightConnector1">
            <a:avLst/>
          </a:prstGeom>
          <a:noFill/>
          <a:ln w="38100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" name="Google Shape;125;p31"/>
          <p:cNvSpPr txBox="1">
            <a:spLocks noGrp="1"/>
          </p:cNvSpPr>
          <p:nvPr>
            <p:ph type="body" idx="1"/>
          </p:nvPr>
        </p:nvSpPr>
        <p:spPr>
          <a:xfrm>
            <a:off x="381000" y="1714500"/>
            <a:ext cx="4114800" cy="30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175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body" idx="2"/>
          </p:nvPr>
        </p:nvSpPr>
        <p:spPr>
          <a:xfrm>
            <a:off x="4648200" y="1714500"/>
            <a:ext cx="4114800" cy="30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175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3"/>
          </p:nvPr>
        </p:nvSpPr>
        <p:spPr>
          <a:xfrm>
            <a:off x="381000" y="1257300"/>
            <a:ext cx="838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/>
            </a:lvl1pPr>
            <a:lvl2pPr marL="914400" lvl="1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175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4"/>
          </p:nvPr>
        </p:nvSpPr>
        <p:spPr>
          <a:xfrm>
            <a:off x="3733800" y="342900"/>
            <a:ext cx="5397600" cy="45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None/>
              <a:defRPr/>
            </a:lvl1pPr>
            <a:lvl2pPr marL="914400" lvl="1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175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0" anchor="b" anchorCtr="1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0" anchor="b" anchorCtr="1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175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28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0" anchor="b" anchorCtr="1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7924800" y="114300"/>
            <a:ext cx="10668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1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PT Sans"/>
              <a:buNone/>
              <a:defRPr sz="1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426127" y="457200"/>
            <a:ext cx="82608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T Sans"/>
              <a:buNone/>
              <a:defRPr sz="35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6328" y="4572000"/>
            <a:ext cx="6778350" cy="571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/>
          </p:nvPr>
        </p:nvSpPr>
        <p:spPr>
          <a:xfrm>
            <a:off x="180750" y="356175"/>
            <a:ext cx="8714100" cy="14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Calibri"/>
                <a:ea typeface="Calibri"/>
                <a:cs typeface="Calibri"/>
                <a:sym typeface="Calibri"/>
              </a:rPr>
              <a:t>Cooperative Education &amp; Be Our Guest</a:t>
            </a:r>
            <a:endParaRPr sz="4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89525" y="2249000"/>
            <a:ext cx="5331900" cy="19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5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5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How to engage youth in hospitality </a:t>
            </a:r>
            <a:endParaRPr sz="25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" name="Google Shape;14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1750" y="1626275"/>
            <a:ext cx="3643223" cy="21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575" y="1716475"/>
            <a:ext cx="2037700" cy="19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4"/>
          <p:cNvSpPr txBox="1">
            <a:spLocks noGrp="1"/>
          </p:cNvSpPr>
          <p:nvPr>
            <p:ph type="title"/>
          </p:nvPr>
        </p:nvSpPr>
        <p:spPr>
          <a:xfrm>
            <a:off x="238675" y="212975"/>
            <a:ext cx="8261400" cy="7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How to Start a Co-op Program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4"/>
          <p:cNvSpPr txBox="1">
            <a:spLocks noGrp="1"/>
          </p:cNvSpPr>
          <p:nvPr>
            <p:ph type="body" idx="1"/>
          </p:nvPr>
        </p:nvSpPr>
        <p:spPr>
          <a:xfrm>
            <a:off x="113575" y="1085375"/>
            <a:ext cx="85116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Start with your team: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Char char="●"/>
            </a:pPr>
            <a:r>
              <a:rPr lang="en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How to find supervisors on your team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Survey the staff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Leadership opportunity for those wanting more responsibility</a:t>
            </a:r>
            <a:endParaRPr sz="2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Develop a plan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Char char="●"/>
            </a:pPr>
            <a:r>
              <a:rPr lang="en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Start by taking 1-2 students 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5"/>
          <p:cNvSpPr txBox="1">
            <a:spLocks noGrp="1"/>
          </p:cNvSpPr>
          <p:nvPr>
            <p:ph type="title"/>
          </p:nvPr>
        </p:nvSpPr>
        <p:spPr>
          <a:xfrm>
            <a:off x="318950" y="310325"/>
            <a:ext cx="8367900" cy="6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alibri"/>
                <a:ea typeface="Calibri"/>
                <a:cs typeface="Calibri"/>
                <a:sym typeface="Calibri"/>
              </a:rPr>
              <a:t>Example of a Strong Program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5"/>
          <p:cNvSpPr txBox="1">
            <a:spLocks noGrp="1"/>
          </p:cNvSpPr>
          <p:nvPr>
            <p:ph type="body" idx="1"/>
          </p:nvPr>
        </p:nvSpPr>
        <p:spPr>
          <a:xfrm>
            <a:off x="388100" y="971550"/>
            <a:ext cx="82296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Calibri"/>
              <a:buChar char="•"/>
            </a:pPr>
            <a:r>
              <a:rPr lang="en" sz="3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Provide a rotations to two different areas in the hotel</a:t>
            </a:r>
            <a:endParaRPr sz="3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Calibri"/>
              <a:buChar char="•"/>
            </a:pPr>
            <a:r>
              <a:rPr lang="en" sz="2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Front Desk &amp; HR</a:t>
            </a:r>
            <a:endParaRPr sz="2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Calibri"/>
              <a:buChar char="•"/>
            </a:pPr>
            <a:r>
              <a:rPr lang="en" sz="2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Spa &amp; Housekeeping</a:t>
            </a:r>
            <a:endParaRPr sz="2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Calibri"/>
              <a:buChar char="•"/>
            </a:pPr>
            <a:r>
              <a:rPr lang="en" sz="2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Reservations &amp; Sales</a:t>
            </a:r>
            <a:endParaRPr sz="2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Calibri"/>
              <a:buChar char="•"/>
            </a:pPr>
            <a:r>
              <a:rPr lang="en" sz="3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Provide an orientation</a:t>
            </a:r>
            <a:endParaRPr sz="3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Calibri"/>
              <a:buChar char="•"/>
            </a:pPr>
            <a:r>
              <a:rPr lang="en" sz="3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Provide enrichment opportunities </a:t>
            </a:r>
            <a:endParaRPr sz="3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Calibri"/>
              <a:buChar char="•"/>
            </a:pPr>
            <a:r>
              <a:rPr lang="en" sz="3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Staff are invested in their success</a:t>
            </a:r>
            <a:endParaRPr sz="3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6"/>
          <p:cNvSpPr txBox="1">
            <a:spLocks noGrp="1"/>
          </p:cNvSpPr>
          <p:nvPr>
            <p:ph type="title"/>
          </p:nvPr>
        </p:nvSpPr>
        <p:spPr>
          <a:xfrm>
            <a:off x="238675" y="212975"/>
            <a:ext cx="8261400" cy="7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How to Start a Co-op Program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6"/>
          <p:cNvSpPr txBox="1">
            <a:spLocks noGrp="1"/>
          </p:cNvSpPr>
          <p:nvPr>
            <p:ph type="body" idx="1"/>
          </p:nvPr>
        </p:nvSpPr>
        <p:spPr>
          <a:xfrm>
            <a:off x="113575" y="1085375"/>
            <a:ext cx="85116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Char char="•"/>
            </a:pPr>
            <a:r>
              <a:rPr lang="en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Once you have determined who will supervise: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•"/>
            </a:pPr>
            <a:r>
              <a:rPr lang="en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Connect with the local school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•"/>
            </a:pPr>
            <a:r>
              <a:rPr lang="en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Call and ask for the co-op teacher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•"/>
            </a:pPr>
            <a:r>
              <a:rPr lang="en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Drop by and introduce yourself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•"/>
            </a:pPr>
            <a:r>
              <a:rPr lang="en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Invite the teacher to the property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•"/>
            </a:pPr>
            <a:r>
              <a:rPr lang="en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Plan way ahead of the start of the semester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•"/>
            </a:pPr>
            <a:r>
              <a:rPr lang="en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Work with t he co-op teacher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•"/>
            </a:pPr>
            <a:r>
              <a:rPr lang="en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Interview the student candidates</a:t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7"/>
          <p:cNvSpPr txBox="1">
            <a:spLocks noGrp="1"/>
          </p:cNvSpPr>
          <p:nvPr>
            <p:ph type="title"/>
          </p:nvPr>
        </p:nvSpPr>
        <p:spPr>
          <a:xfrm>
            <a:off x="171300" y="212925"/>
            <a:ext cx="8801400" cy="7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High school co-op vs. a post-secondary practicum?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7"/>
          <p:cNvSpPr txBox="1">
            <a:spLocks noGrp="1"/>
          </p:cNvSpPr>
          <p:nvPr>
            <p:ph type="body" idx="1"/>
          </p:nvPr>
        </p:nvSpPr>
        <p:spPr>
          <a:xfrm>
            <a:off x="181200" y="1301675"/>
            <a:ext cx="8505600" cy="32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900"/>
              <a:buFont typeface="Calibri"/>
              <a:buChar char="•"/>
            </a:pPr>
            <a:r>
              <a:rPr lang="en" sz="2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Focus is on </a:t>
            </a:r>
            <a:r>
              <a:rPr lang="en" sz="29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career exploration</a:t>
            </a:r>
            <a:r>
              <a:rPr lang="en" sz="2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9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900"/>
              <a:buFont typeface="Calibri"/>
              <a:buChar char="•"/>
            </a:pPr>
            <a:r>
              <a:rPr lang="en" sz="2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Placements provide a general overview of the industry</a:t>
            </a:r>
            <a:endParaRPr sz="29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900"/>
              <a:buFont typeface="Calibri"/>
              <a:buChar char="•"/>
            </a:pPr>
            <a:r>
              <a:rPr lang="en" sz="2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Students create a Learning Plan that allows them to set goals</a:t>
            </a:r>
            <a:endParaRPr sz="29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900"/>
              <a:buFont typeface="Calibri"/>
              <a:buChar char="•"/>
            </a:pPr>
            <a:r>
              <a:rPr lang="en" sz="2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Helps students with post secondary planning</a:t>
            </a:r>
            <a:endParaRPr sz="29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900"/>
              <a:buFont typeface="Calibri"/>
              <a:buChar char="•"/>
            </a:pPr>
            <a:r>
              <a:rPr lang="en" sz="2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Teacher monitors and supports the student and you</a:t>
            </a:r>
            <a:endParaRPr sz="29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8"/>
          <p:cNvSpPr txBox="1">
            <a:spLocks noGrp="1"/>
          </p:cNvSpPr>
          <p:nvPr>
            <p:ph type="title"/>
          </p:nvPr>
        </p:nvSpPr>
        <p:spPr>
          <a:xfrm>
            <a:off x="138050" y="114450"/>
            <a:ext cx="8261400" cy="7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Specialist High Skills Major - SHSM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8"/>
          <p:cNvSpPr txBox="1">
            <a:spLocks noGrp="1"/>
          </p:cNvSpPr>
          <p:nvPr>
            <p:ph type="body" idx="1"/>
          </p:nvPr>
        </p:nvSpPr>
        <p:spPr>
          <a:xfrm>
            <a:off x="457200" y="784450"/>
            <a:ext cx="8229600" cy="37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Hospitality &amp; Tourism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Components of the Program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•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Students specialize in hospitality &amp; tourism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•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Take related courses at school like Culinary Art, Tourism, etc.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•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Visit related properties like resorts, hotels, and restaurants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•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Earn certifications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•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Food Handlers Certificate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•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OTEC’s Service Excellence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•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Participate in co-op 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9"/>
          <p:cNvSpPr txBox="1">
            <a:spLocks noGrp="1"/>
          </p:cNvSpPr>
          <p:nvPr>
            <p:ph type="title"/>
          </p:nvPr>
        </p:nvSpPr>
        <p:spPr>
          <a:xfrm>
            <a:off x="138125" y="198600"/>
            <a:ext cx="8261400" cy="7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Part 2: Career Development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9"/>
          <p:cNvSpPr txBox="1">
            <a:spLocks noGrp="1"/>
          </p:cNvSpPr>
          <p:nvPr>
            <p:ph type="body" idx="1"/>
          </p:nvPr>
        </p:nvSpPr>
        <p:spPr>
          <a:xfrm>
            <a:off x="232750" y="978600"/>
            <a:ext cx="4608000" cy="35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Providing field trips</a:t>
            </a: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What makes an effective field trip ex: Friday Harbour 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Full-day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Tour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Speaker rotation (several departments)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Lunch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Activity 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8" name="Google Shape;23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0700" y="318875"/>
            <a:ext cx="2505075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6925" y="1718350"/>
            <a:ext cx="3032617" cy="279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0"/>
          <p:cNvSpPr txBox="1">
            <a:spLocks noGrp="1"/>
          </p:cNvSpPr>
          <p:nvPr>
            <p:ph type="title"/>
          </p:nvPr>
        </p:nvSpPr>
        <p:spPr>
          <a:xfrm>
            <a:off x="171300" y="212925"/>
            <a:ext cx="8801400" cy="7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Career Development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50"/>
          <p:cNvSpPr txBox="1">
            <a:spLocks noGrp="1"/>
          </p:cNvSpPr>
          <p:nvPr>
            <p:ph type="body" idx="1"/>
          </p:nvPr>
        </p:nvSpPr>
        <p:spPr>
          <a:xfrm>
            <a:off x="181200" y="1301675"/>
            <a:ext cx="8505600" cy="32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Be a Guest Speaker in a Class - Gr.10 Careers,  Business Studies</a:t>
            </a:r>
            <a:endParaRPr sz="22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●"/>
            </a:pPr>
            <a:r>
              <a:rPr lang="en" sz="2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Students want to hear from people in the community </a:t>
            </a:r>
            <a:endParaRPr sz="22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●"/>
            </a:pPr>
            <a:r>
              <a:rPr lang="en" sz="2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Discuss pathway, education, experience, struggles, successes</a:t>
            </a:r>
            <a:endParaRPr sz="22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●"/>
            </a:pPr>
            <a:r>
              <a:rPr lang="en" sz="2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What is a day like</a:t>
            </a:r>
            <a:endParaRPr sz="22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●"/>
            </a:pPr>
            <a:r>
              <a:rPr lang="en" sz="2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Other career information</a:t>
            </a:r>
            <a:endParaRPr sz="22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•"/>
            </a:pPr>
            <a:r>
              <a:rPr lang="en" sz="22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Become invested in community 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1"/>
          <p:cNvSpPr txBox="1">
            <a:spLocks noGrp="1"/>
          </p:cNvSpPr>
          <p:nvPr>
            <p:ph type="title" idx="4294967295"/>
          </p:nvPr>
        </p:nvSpPr>
        <p:spPr>
          <a:xfrm>
            <a:off x="345450" y="102875"/>
            <a:ext cx="8261400" cy="7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Other Considerations and Goals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51"/>
          <p:cNvSpPr txBox="1">
            <a:spLocks noGrp="1"/>
          </p:cNvSpPr>
          <p:nvPr>
            <p:ph type="body" idx="4294967295"/>
          </p:nvPr>
        </p:nvSpPr>
        <p:spPr>
          <a:xfrm>
            <a:off x="457200" y="937250"/>
            <a:ext cx="8229600" cy="35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Students may not have any work experience, or very little when they enter co-op.  Goals should focus on: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200"/>
              <a:buChar char="●"/>
            </a:pPr>
            <a:r>
              <a:rPr lang="en" sz="2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Skill development</a:t>
            </a: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in a supportive setting 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Char char="●"/>
            </a:pPr>
            <a:r>
              <a:rPr lang="en" sz="2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Mentorship </a:t>
            </a: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 developing goals, skills, and credentials for next steps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Char char="●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Supervisor and colleague </a:t>
            </a:r>
            <a:r>
              <a:rPr lang="en" sz="2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patience and understanding</a:t>
            </a: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as students move through their career exploration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Char char="●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Placement prioritizing </a:t>
            </a:r>
            <a:r>
              <a:rPr lang="en" sz="2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opportunities for student growth </a:t>
            </a:r>
            <a:endParaRPr sz="22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Often the growth and learning is reciprocal 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2"/>
          <p:cNvSpPr txBox="1">
            <a:spLocks noGrp="1"/>
          </p:cNvSpPr>
          <p:nvPr>
            <p:ph type="title"/>
          </p:nvPr>
        </p:nvSpPr>
        <p:spPr>
          <a:xfrm>
            <a:off x="189650" y="226575"/>
            <a:ext cx="8778300" cy="7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Things you may not have thought of and Questions</a:t>
            </a:r>
            <a:r>
              <a:rPr lang="en" sz="28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57" name="Google Shape;257;p52"/>
          <p:cNvSpPr txBox="1">
            <a:spLocks noGrp="1"/>
          </p:cNvSpPr>
          <p:nvPr>
            <p:ph type="body" idx="1"/>
          </p:nvPr>
        </p:nvSpPr>
        <p:spPr>
          <a:xfrm>
            <a:off x="441350" y="1314450"/>
            <a:ext cx="82296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Students love responsibility</a:t>
            </a:r>
            <a:endParaRPr sz="2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They enjoy being part of the work world</a:t>
            </a:r>
            <a:endParaRPr sz="2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They like being busy and having real, complex work</a:t>
            </a:r>
            <a:endParaRPr sz="2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Don’t be afraid to challenge them!</a:t>
            </a:r>
            <a:endParaRPr sz="2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82296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Thank you for listening!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6"/>
          <p:cNvSpPr txBox="1">
            <a:spLocks noGrp="1"/>
          </p:cNvSpPr>
          <p:nvPr>
            <p:ph type="title"/>
          </p:nvPr>
        </p:nvSpPr>
        <p:spPr>
          <a:xfrm>
            <a:off x="254525" y="252851"/>
            <a:ext cx="8261400" cy="8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How to Ignite Interest in Hospitality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6"/>
          <p:cNvSpPr txBox="1">
            <a:spLocks noGrp="1"/>
          </p:cNvSpPr>
          <p:nvPr>
            <p:ph type="body" idx="1"/>
          </p:nvPr>
        </p:nvSpPr>
        <p:spPr>
          <a:xfrm>
            <a:off x="457200" y="1759850"/>
            <a:ext cx="8229600" cy="27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Calibri"/>
              <a:buAutoNum type="arabicPeriod"/>
            </a:pPr>
            <a:r>
              <a:rPr lang="en" sz="25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Be Our Guest Program</a:t>
            </a:r>
            <a:endParaRPr sz="25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Calibri"/>
              <a:buAutoNum type="arabicPeriod"/>
            </a:pPr>
            <a:r>
              <a:rPr lang="en" sz="25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Cooperative Education (Co-op)</a:t>
            </a:r>
            <a:endParaRPr sz="25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Calibri"/>
              <a:buAutoNum type="arabicPeriod"/>
            </a:pPr>
            <a:r>
              <a:rPr lang="en" sz="25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Other ways to engage youth</a:t>
            </a:r>
            <a:endParaRPr sz="25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Calibri"/>
              <a:buAutoNum type="alphaLcPeriod"/>
            </a:pPr>
            <a:r>
              <a:rPr lang="en" sz="25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Field trips</a:t>
            </a:r>
            <a:endParaRPr sz="25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Calibri"/>
              <a:buAutoNum type="alphaLcPeriod"/>
            </a:pPr>
            <a:r>
              <a:rPr lang="en" sz="25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Speakers</a:t>
            </a:r>
            <a:endParaRPr sz="25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Calibri"/>
              <a:buAutoNum type="alphaLcPeriod"/>
            </a:pPr>
            <a:r>
              <a:rPr lang="en" sz="25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Certifications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3600" y="1539800"/>
            <a:ext cx="1946050" cy="17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7"/>
          <p:cNvSpPr txBox="1">
            <a:spLocks noGrp="1"/>
          </p:cNvSpPr>
          <p:nvPr>
            <p:ph type="title"/>
          </p:nvPr>
        </p:nvSpPr>
        <p:spPr>
          <a:xfrm>
            <a:off x="738550" y="114450"/>
            <a:ext cx="7660800" cy="7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TDSB - Be Our Guest Co-op Program</a:t>
            </a:r>
            <a:endParaRPr sz="3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7"/>
          <p:cNvSpPr txBox="1">
            <a:spLocks noGrp="1"/>
          </p:cNvSpPr>
          <p:nvPr>
            <p:ph type="body" idx="1"/>
          </p:nvPr>
        </p:nvSpPr>
        <p:spPr>
          <a:xfrm>
            <a:off x="457200" y="784450"/>
            <a:ext cx="8229600" cy="37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•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Cooperative Education program in hospitality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•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Hotels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•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Restaurants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•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Event Centres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•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And more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•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Matches students to hotel needs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•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Support property staff, students, and home-school teachers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•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Organizes field trips and other connections to learning 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" name="Google Shape;16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2050" y="307100"/>
            <a:ext cx="1630400" cy="155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8"/>
          <p:cNvSpPr txBox="1">
            <a:spLocks noGrp="1"/>
          </p:cNvSpPr>
          <p:nvPr>
            <p:ph type="title"/>
          </p:nvPr>
        </p:nvSpPr>
        <p:spPr>
          <a:xfrm>
            <a:off x="254525" y="416876"/>
            <a:ext cx="8261400" cy="8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Co-op Basics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8"/>
          <p:cNvSpPr txBox="1">
            <a:spLocks noGrp="1"/>
          </p:cNvSpPr>
          <p:nvPr>
            <p:ph type="body" idx="1"/>
          </p:nvPr>
        </p:nvSpPr>
        <p:spPr>
          <a:xfrm>
            <a:off x="457200" y="1759850"/>
            <a:ext cx="8229600" cy="27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TERMS</a:t>
            </a:r>
            <a:endParaRPr sz="2200" u="sng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Calibri"/>
              <a:buAutoNum type="arabicPeriod"/>
            </a:pPr>
            <a:r>
              <a:rPr lang="en" sz="2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Placement</a:t>
            </a: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is the business/property hosting the student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Calibri"/>
              <a:buAutoNum type="arabicPeriod"/>
            </a:pPr>
            <a:r>
              <a:rPr lang="en" sz="2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Supervisor</a:t>
            </a: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is the staff person mentoring the student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Calibri"/>
              <a:buAutoNum type="arabicPeriod"/>
            </a:pPr>
            <a:r>
              <a:rPr lang="en" sz="2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Monitoring:</a:t>
            </a: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the co-op teacher visits the placement and speaks to the supervisor about the student’s progress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Calibri"/>
              <a:buAutoNum type="arabicPeriod"/>
            </a:pPr>
            <a:r>
              <a:rPr lang="en" sz="2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Performance Appraisal</a:t>
            </a: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a brief appraisal of the student’s progress</a:t>
            </a:r>
            <a:endParaRPr sz="25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9875" y="416875"/>
            <a:ext cx="1946050" cy="17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9"/>
          <p:cNvSpPr txBox="1">
            <a:spLocks noGrp="1"/>
          </p:cNvSpPr>
          <p:nvPr>
            <p:ph type="title"/>
          </p:nvPr>
        </p:nvSpPr>
        <p:spPr>
          <a:xfrm>
            <a:off x="310125" y="157350"/>
            <a:ext cx="8261400" cy="7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Co-op: What is it?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9"/>
          <p:cNvSpPr txBox="1">
            <a:spLocks noGrp="1"/>
          </p:cNvSpPr>
          <p:nvPr>
            <p:ph type="body" idx="1"/>
          </p:nvPr>
        </p:nvSpPr>
        <p:spPr>
          <a:xfrm>
            <a:off x="457200" y="842550"/>
            <a:ext cx="8229600" cy="3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Co-op is a high school course in which students:</a:t>
            </a:r>
            <a:endParaRPr sz="29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300"/>
              <a:buChar char="●"/>
            </a:pPr>
            <a:r>
              <a:rPr lang="en" sz="23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go to a workplace </a:t>
            </a:r>
            <a:endParaRPr sz="23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learn and experience the industry</a:t>
            </a:r>
            <a:endParaRPr sz="23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gain skills</a:t>
            </a:r>
            <a:endParaRPr sz="23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have real workplace responsibilities</a:t>
            </a:r>
            <a:endParaRPr sz="23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develop professionalism</a:t>
            </a:r>
            <a:endParaRPr sz="23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earn credits</a:t>
            </a:r>
            <a:endParaRPr sz="23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usually in grades 11 or 12</a:t>
            </a:r>
            <a:endParaRPr sz="23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are assessed by the co-op supervisor and the co-op teacher</a:t>
            </a:r>
            <a:endParaRPr sz="23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0"/>
          <p:cNvSpPr txBox="1">
            <a:spLocks noGrp="1"/>
          </p:cNvSpPr>
          <p:nvPr>
            <p:ph type="title"/>
          </p:nvPr>
        </p:nvSpPr>
        <p:spPr>
          <a:xfrm>
            <a:off x="234000" y="132375"/>
            <a:ext cx="8261400" cy="7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Co-op Basics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0"/>
          <p:cNvSpPr txBox="1">
            <a:spLocks noGrp="1"/>
          </p:cNvSpPr>
          <p:nvPr>
            <p:ph type="body" idx="1"/>
          </p:nvPr>
        </p:nvSpPr>
        <p:spPr>
          <a:xfrm>
            <a:off x="457200" y="1014325"/>
            <a:ext cx="8229600" cy="37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 Co-op Term &amp; Schedule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The term is based on the school calendar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Semester 1 Sept to Jan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Semester 2 is Feb to June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Students are in school for the first 2 or 3 weeks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15 weeks (4 months) 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Summer school is 4 or 6 weeks starting in July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40"/>
          <p:cNvPicPr preferRelativeResize="0"/>
          <p:nvPr/>
        </p:nvPicPr>
        <p:blipFill rotWithShape="1">
          <a:blip r:embed="rId3">
            <a:alphaModFix/>
          </a:blip>
          <a:srcRect l="6732" t="10431" r="6732" b="16000"/>
          <a:stretch/>
        </p:blipFill>
        <p:spPr>
          <a:xfrm>
            <a:off x="7038975" y="1438800"/>
            <a:ext cx="1647825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1"/>
          <p:cNvSpPr txBox="1">
            <a:spLocks noGrp="1"/>
          </p:cNvSpPr>
          <p:nvPr>
            <p:ph type="title"/>
          </p:nvPr>
        </p:nvSpPr>
        <p:spPr>
          <a:xfrm>
            <a:off x="234000" y="132375"/>
            <a:ext cx="8261400" cy="7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Co-op Basics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1"/>
          <p:cNvSpPr txBox="1">
            <a:spLocks noGrp="1"/>
          </p:cNvSpPr>
          <p:nvPr>
            <p:ph type="body" idx="1"/>
          </p:nvPr>
        </p:nvSpPr>
        <p:spPr>
          <a:xfrm>
            <a:off x="457200" y="1014325"/>
            <a:ext cx="8229600" cy="37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 Daily Schedule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Half day students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AM 8:30 to 11:30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PM 1:00 to 4:00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Full day students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9:00 to 3:00 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Monday to Friday during school hours (generally)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41"/>
          <p:cNvPicPr preferRelativeResize="0"/>
          <p:nvPr/>
        </p:nvPicPr>
        <p:blipFill rotWithShape="1">
          <a:blip r:embed="rId3">
            <a:alphaModFix/>
          </a:blip>
          <a:srcRect l="6732" t="10431" r="6732" b="16000"/>
          <a:stretch/>
        </p:blipFill>
        <p:spPr>
          <a:xfrm>
            <a:off x="7038975" y="1438800"/>
            <a:ext cx="1647825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2"/>
          <p:cNvSpPr txBox="1">
            <a:spLocks noGrp="1"/>
          </p:cNvSpPr>
          <p:nvPr>
            <p:ph type="title"/>
          </p:nvPr>
        </p:nvSpPr>
        <p:spPr>
          <a:xfrm>
            <a:off x="234000" y="132375"/>
            <a:ext cx="8261400" cy="7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Co-op Basics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2"/>
          <p:cNvSpPr txBox="1">
            <a:spLocks noGrp="1"/>
          </p:cNvSpPr>
          <p:nvPr>
            <p:ph type="body" idx="1"/>
          </p:nvPr>
        </p:nvSpPr>
        <p:spPr>
          <a:xfrm>
            <a:off x="457200" y="1014325"/>
            <a:ext cx="8229600" cy="37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Co-op is usually unpaid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Students earn credits not money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Complete course provided by the co-op teacher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Teacher visits the property and support the supervisor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Assessments are done to provide feedback to students 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WSIB is covered by  the Ministry of Education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42"/>
          <p:cNvPicPr preferRelativeResize="0"/>
          <p:nvPr/>
        </p:nvPicPr>
        <p:blipFill rotWithShape="1">
          <a:blip r:embed="rId3">
            <a:alphaModFix/>
          </a:blip>
          <a:srcRect l="6732" t="10431" r="6732" b="16000"/>
          <a:stretch/>
        </p:blipFill>
        <p:spPr>
          <a:xfrm>
            <a:off x="7038975" y="585200"/>
            <a:ext cx="1647825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3"/>
          <p:cNvSpPr txBox="1">
            <a:spLocks noGrp="1"/>
          </p:cNvSpPr>
          <p:nvPr>
            <p:ph type="title"/>
          </p:nvPr>
        </p:nvSpPr>
        <p:spPr>
          <a:xfrm>
            <a:off x="234000" y="132375"/>
            <a:ext cx="8261400" cy="7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latin typeface="Calibri"/>
                <a:ea typeface="Calibri"/>
                <a:cs typeface="Calibri"/>
                <a:sym typeface="Calibri"/>
              </a:rPr>
              <a:t>Planning Co-op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3"/>
          <p:cNvSpPr txBox="1">
            <a:spLocks noGrp="1"/>
          </p:cNvSpPr>
          <p:nvPr>
            <p:ph type="body" idx="1"/>
          </p:nvPr>
        </p:nvSpPr>
        <p:spPr>
          <a:xfrm>
            <a:off x="457200" y="1014325"/>
            <a:ext cx="8229600" cy="37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When to plan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 May or June for the upcoming school year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 Nov or Dec for the upcoming semester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Communicate with your staff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○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Let co-op teachers know about the placements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■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Departments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■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Number of students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■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Schedule: AM/PM/Full-Day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alibri"/>
              <a:buChar char="■"/>
            </a:pPr>
            <a:r>
              <a:rPr lang="en" sz="2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Job Descriptions</a:t>
            </a: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Google Shape;201;p43"/>
          <p:cNvPicPr preferRelativeResize="0"/>
          <p:nvPr/>
        </p:nvPicPr>
        <p:blipFill rotWithShape="1">
          <a:blip r:embed="rId3">
            <a:alphaModFix/>
          </a:blip>
          <a:srcRect l="6732" t="10431" r="6732" b="16000"/>
          <a:stretch/>
        </p:blipFill>
        <p:spPr>
          <a:xfrm>
            <a:off x="7038975" y="1438800"/>
            <a:ext cx="1647825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DSB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1282</Words>
  <Application>Microsoft Office PowerPoint</Application>
  <PresentationFormat>On-screen Show (16:9)</PresentationFormat>
  <Paragraphs>179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PT Sans</vt:lpstr>
      <vt:lpstr>Arial</vt:lpstr>
      <vt:lpstr>Trebuchet MS</vt:lpstr>
      <vt:lpstr>Open Sans</vt:lpstr>
      <vt:lpstr>Verdana</vt:lpstr>
      <vt:lpstr>Simple Light</vt:lpstr>
      <vt:lpstr>TDSB</vt:lpstr>
      <vt:lpstr>Cooperative Education &amp; Be Our Guest</vt:lpstr>
      <vt:lpstr> How to Ignite Interest in Hospitality</vt:lpstr>
      <vt:lpstr>TDSB - Be Our Guest Co-op Program</vt:lpstr>
      <vt:lpstr> Co-op Basics</vt:lpstr>
      <vt:lpstr>Co-op: What is it?</vt:lpstr>
      <vt:lpstr>Co-op Basics</vt:lpstr>
      <vt:lpstr>Co-op Basics</vt:lpstr>
      <vt:lpstr>Co-op Basics</vt:lpstr>
      <vt:lpstr>Planning Co-op</vt:lpstr>
      <vt:lpstr>How to Start a Co-op Program</vt:lpstr>
      <vt:lpstr>Example of a Strong Program</vt:lpstr>
      <vt:lpstr>How to Start a Co-op Program</vt:lpstr>
      <vt:lpstr>High school co-op vs. a post-secondary practicum?</vt:lpstr>
      <vt:lpstr>Specialist High Skills Major - SHSM</vt:lpstr>
      <vt:lpstr>Part 2: Career Development</vt:lpstr>
      <vt:lpstr>Career Development</vt:lpstr>
      <vt:lpstr>Other Considerations and Goals </vt:lpstr>
      <vt:lpstr>Things you may not have thought of and Questions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Cooperative Education &amp; Be Our Guest</dc:title>
  <dc:creator>Bouteiller, Leeanne</dc:creator>
  <cp:lastModifiedBy>Bouteiller, Leeanne</cp:lastModifiedBy>
  <cp:revision>1</cp:revision>
  <dcterms:modified xsi:type="dcterms:W3CDTF">2023-08-09T19:07:50Z</dcterms:modified>
</cp:coreProperties>
</file>